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2" r:id="rId3"/>
    <p:sldId id="263" r:id="rId4"/>
    <p:sldId id="276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94" r:id="rId19"/>
    <p:sldId id="295" r:id="rId20"/>
    <p:sldId id="296" r:id="rId21"/>
    <p:sldId id="297" r:id="rId22"/>
    <p:sldId id="298" r:id="rId23"/>
    <p:sldId id="264" r:id="rId24"/>
    <p:sldId id="265" r:id="rId25"/>
    <p:sldId id="266" r:id="rId26"/>
    <p:sldId id="267" r:id="rId27"/>
    <p:sldId id="268" r:id="rId28"/>
    <p:sldId id="299" r:id="rId29"/>
    <p:sldId id="300" r:id="rId30"/>
    <p:sldId id="301" r:id="rId31"/>
    <p:sldId id="270" r:id="rId32"/>
    <p:sldId id="303" r:id="rId33"/>
    <p:sldId id="304" r:id="rId34"/>
    <p:sldId id="305" r:id="rId35"/>
    <p:sldId id="306" r:id="rId36"/>
    <p:sldId id="271" r:id="rId37"/>
    <p:sldId id="272" r:id="rId38"/>
    <p:sldId id="273" r:id="rId39"/>
    <p:sldId id="307" r:id="rId40"/>
    <p:sldId id="311" r:id="rId41"/>
    <p:sldId id="314" r:id="rId42"/>
    <p:sldId id="315" r:id="rId43"/>
    <p:sldId id="316" r:id="rId44"/>
    <p:sldId id="312" r:id="rId45"/>
    <p:sldId id="302" r:id="rId46"/>
    <p:sldId id="309" r:id="rId47"/>
    <p:sldId id="274" r:id="rId48"/>
    <p:sldId id="310" r:id="rId49"/>
    <p:sldId id="313" r:id="rId50"/>
    <p:sldId id="308" r:id="rId51"/>
    <p:sldId id="275" r:id="rId5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8296262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3949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6034304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8767519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913150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F5888C0A-4AA0-4691-81D8-8D7B132E6F6D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8559949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8414388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116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EA161A8-8813-48FA-9CB1-E55D50A78E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211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09150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F5888C0A-4AA0-4691-81D8-8D7B132E6F6D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089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F5888C0A-4AA0-4691-81D8-8D7B132E6F6D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13063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base.garant.ru/70291362/363aa18e6c32ff15fa5ec3b09cbefbf6/" TargetMode="External"/><Relationship Id="rId2" Type="http://schemas.openxmlformats.org/officeDocument/2006/relationships/hyperlink" Target="http://base.garant.ru/70291362/547649ff63bad80904f288cab03c5176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base.garant.ru/12125267/38debf5914a26db720d9756c74992536/" TargetMode="External"/><Relationship Id="rId4" Type="http://schemas.openxmlformats.org/officeDocument/2006/relationships/hyperlink" Target="http://base.garant.ru/70488492/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base.garant.ru/71633672/#block_1002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vip.1obraz.ru/#/document/99/901807664/XA00MD22NS/" TargetMode="External"/><Relationship Id="rId2" Type="http://schemas.openxmlformats.org/officeDocument/2006/relationships/hyperlink" Target="https://vip.1obraz.ru/#/document/99/901807664/ZAP2DEO3J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ip.1obraz.ru/#/document/99/420350261/XA00M262MM/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Введение профстандартов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34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8515571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6952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8509539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80037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39"/>
            <a:ext cx="8784976" cy="640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5757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8664963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17348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669860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4410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413235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04932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8568952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39740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808"/>
            <a:ext cx="8566432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87209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Каким требованиям профстандартов должны соответствовать педагоги</a:t>
            </a:r>
          </a:p>
          <a:p>
            <a:r>
              <a:rPr lang="ru-RU" dirty="0" smtClean="0"/>
              <a:t>Убедитесь</a:t>
            </a:r>
            <a:r>
              <a:rPr lang="ru-RU" dirty="0"/>
              <a:t>, что квалификация педагогов соответствует профстандарту. Проверьте их образование и стаж. Сравните требования к функционалу по профстандарту и ЕКС работников образования.</a:t>
            </a:r>
          </a:p>
          <a:p>
            <a:r>
              <a:rPr lang="ru-RU" b="1" dirty="0"/>
              <a:t>Образование. </a:t>
            </a:r>
            <a:r>
              <a:rPr lang="ru-RU" dirty="0"/>
              <a:t>Теперь всем педагогам, кроме педагога-психолога, не обязательно иметь высшее профильное образование (письмо </a:t>
            </a:r>
            <a:r>
              <a:rPr lang="ru-RU" dirty="0" err="1"/>
              <a:t>Минпросвещения</a:t>
            </a:r>
            <a:r>
              <a:rPr lang="ru-RU" dirty="0"/>
              <a:t> от 28.03.2019 № ТС-817/08).</a:t>
            </a:r>
          </a:p>
          <a:p>
            <a:r>
              <a:rPr lang="ru-RU" b="1" dirty="0"/>
              <a:t>Пример:</a:t>
            </a:r>
            <a:r>
              <a:rPr lang="ru-RU" dirty="0"/>
              <a:t> </a:t>
            </a:r>
          </a:p>
          <a:p>
            <a:r>
              <a:rPr lang="ru-RU" dirty="0"/>
              <a:t>у учителя может быть высшее или среднее профессиональное образование в области, которая соответствует преподаваемому предмету с последующей </a:t>
            </a:r>
            <a:r>
              <a:rPr lang="ru-RU" dirty="0" err="1"/>
              <a:t>профпереподготовкой</a:t>
            </a:r>
            <a:r>
              <a:rPr lang="ru-RU" dirty="0"/>
              <a:t>. Так, учителю математики без педагогического образования, но с высшим </a:t>
            </a:r>
          </a:p>
        </p:txBody>
      </p:sp>
    </p:spTree>
    <p:extLst>
      <p:ext uri="{BB962C8B-B14F-4D97-AF65-F5344CB8AC3E}">
        <p14:creationId xmlns:p14="http://schemas.microsoft.com/office/powerpoint/2010/main" val="42138759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8582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Судебная практика по РТ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Нарушение: </a:t>
            </a:r>
            <a:r>
              <a:rPr lang="ru-RU" dirty="0" smtClean="0">
                <a:solidFill>
                  <a:srgbClr val="FF0000"/>
                </a:solidFill>
              </a:rPr>
              <a:t>образовательный ценз педагогов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1881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2600" dirty="0" smtClean="0"/>
              <a:t>Не соответствие образовательного ценза требованиям, установленным законодательством РФ в сфере образования (ст. 46 № 273-ФЗ «Об образовании в РФ», Единый квалификационный справочник должностей руководителей, специалистов и служащих, раздел «Квалификационные характеристики должностей работников образования», утв. Приказом Минздравсоцразвития РФ от 26.08.2010 № 761н), является грубым нарушением лицензионных требований.</a:t>
            </a:r>
          </a:p>
          <a:p>
            <a:pPr algn="just"/>
            <a:r>
              <a:rPr lang="ru-RU" sz="2600" dirty="0" smtClean="0"/>
              <a:t>С учетом характера совершенного деяния, размера вреда и отсутствием тяжких последствий, правонарушение не представляет существенного нарушения охраняемых общественных отношений, кроме того учреждение предпринимает меры по устранения нарушений, </a:t>
            </a:r>
            <a:r>
              <a:rPr lang="ru-RU" sz="2600" b="1" dirty="0" smtClean="0"/>
              <a:t>воспитатели обучаются по направлению «Образование и педагогика» в связи с чем, суд считает возможным снизить размер штрафа с 150000 руб. до 75000 руб. </a:t>
            </a:r>
            <a:r>
              <a:rPr lang="ru-RU" sz="2600" dirty="0" smtClean="0"/>
              <a:t>Постановление Чистопольского городского суда от 22.11.2017 № 5-218/2017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210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Autofit/>
          </a:bodyPr>
          <a:lstStyle/>
          <a:p>
            <a:r>
              <a:rPr lang="ru-RU" sz="1400" b="1" dirty="0">
                <a:solidFill>
                  <a:schemeClr val="tx1"/>
                </a:solidFill>
              </a:rPr>
              <a:t>Постановление Правительства РФ от 27 июня 2016 г. N 584 "Об особенностях применения профессиональных стандартов в части требований, обязательных для применения государственными внебюджетными фондами Российской Федерации, государственными или муниципальными учреждениями, государственными или муниципальными унитарными предприятиями, а также государственными корпорациями, государственными компаниями и хозяйственными обществами, более пятидесяти процентов акций (долей) в уставном капитале которых находится в государственной собственности или муниципальной собственности</a:t>
            </a:r>
            <a:r>
              <a:rPr lang="ru-RU" sz="2400" dirty="0">
                <a:solidFill>
                  <a:schemeClr val="tx1"/>
                </a:solidFill>
              </a:rPr>
              <a:t>"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204864"/>
            <a:ext cx="8291264" cy="3921299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dirty="0"/>
              <a:t>Профессиональные стандарты в части требований к квалификации, необходимой работнику для выполнения определенной трудовой функции, установленных Трудовым кодексом Российской Федерации, другими федеральными законами, актами Президента Российской Федерации, Правительства Российской Федерации и федеральных органов исполнительной власти, применяются  на основе утвержденных указанными организациями </a:t>
            </a:r>
            <a:r>
              <a:rPr lang="ru-RU" dirty="0">
                <a:solidFill>
                  <a:srgbClr val="FF0000"/>
                </a:solidFill>
              </a:rPr>
              <a:t>с учетом мнений представительных органов работников планов по организации применения профессиональных стандартов </a:t>
            </a:r>
            <a:r>
              <a:rPr lang="ru-RU" dirty="0"/>
              <a:t>(далее - планы)</a:t>
            </a:r>
          </a:p>
        </p:txBody>
      </p:sp>
    </p:spTree>
    <p:extLst>
      <p:ext uri="{BB962C8B-B14F-4D97-AF65-F5344CB8AC3E}">
        <p14:creationId xmlns:p14="http://schemas.microsoft.com/office/powerpoint/2010/main" val="306206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8582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Судебная практика по РТ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Нарушение: </a:t>
            </a:r>
            <a:r>
              <a:rPr lang="ru-RU" dirty="0" smtClean="0">
                <a:solidFill>
                  <a:srgbClr val="FF0000"/>
                </a:solidFill>
              </a:rPr>
              <a:t>образовательный ценз педагогов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1881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2600" dirty="0" smtClean="0"/>
              <a:t>Не соответствие образовательного ценза требованиям, установленным законодательством РФ в сфере образования (ст. 46 № 273-ФЗ «Об образовании в РФ», Единый квалификационный справочник должностей руководителей, специалистов и служащих, раздел «Квалификационные характеристики должностей работников образования», утв. Приказом Минздравсоцразвития РФ от 26.08.2010 № 761н), является грубым нарушением лицензионных требований.</a:t>
            </a:r>
          </a:p>
          <a:p>
            <a:pPr algn="just"/>
            <a:r>
              <a:rPr lang="ru-RU" sz="2600" dirty="0" smtClean="0"/>
              <a:t>С учетом характера совершенного деяния, размера вреда и отсутствием тяжких последствий, правонарушение не представляет существенного нарушения охраняемых общественных отношений, кроме того учреждение предпринимает меры по устранения нарушений, </a:t>
            </a:r>
            <a:r>
              <a:rPr lang="ru-RU" sz="2600" u="sng" dirty="0" smtClean="0"/>
              <a:t>педагог </a:t>
            </a:r>
            <a:r>
              <a:rPr lang="ru-RU" sz="2600" b="1" u="sng" dirty="0" smtClean="0"/>
              <a:t>обучается по направлению «Образование и педагогика» </a:t>
            </a:r>
            <a:r>
              <a:rPr lang="ru-RU" sz="2600" b="1" dirty="0" smtClean="0"/>
              <a:t>в связи с чем, суд считает возможным снизить размер штрафа с 150000 руб. до 75000 руб. </a:t>
            </a:r>
            <a:r>
              <a:rPr lang="ru-RU" sz="2600" dirty="0" smtClean="0"/>
              <a:t>Постановление Чистопольского городского суда от 22.11.2017 № 5-218/2017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903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4282" y="357166"/>
            <a:ext cx="8715436" cy="6357982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Образовательная деятельность подлежит лицензированию в соответствии с законодательством РФ (</a:t>
            </a:r>
            <a:r>
              <a:rPr lang="ru-RU" u="sng" dirty="0">
                <a:hlinkClick r:id="rId2"/>
              </a:rPr>
              <a:t>ст. 91</a:t>
            </a:r>
            <a:r>
              <a:rPr lang="ru-RU" dirty="0"/>
              <a:t> Закона N 273-ФЗ). 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Одним </a:t>
            </a:r>
            <a:r>
              <a:rPr lang="ru-RU" dirty="0"/>
              <a:t>из лицензионных требований к лицензиату при осуществлении образовательной деятельности </a:t>
            </a:r>
            <a:r>
              <a:rPr lang="ru-RU" b="1" dirty="0">
                <a:solidFill>
                  <a:srgbClr val="FF0000"/>
                </a:solidFill>
              </a:rPr>
              <a:t>является наличие педагогических работников</a:t>
            </a:r>
            <a:r>
              <a:rPr lang="ru-RU" dirty="0"/>
              <a:t>, заключивших с лицензиатом трудовые договоры, имеющих профессиональное образование, </a:t>
            </a:r>
            <a:r>
              <a:rPr lang="ru-RU" b="1" dirty="0">
                <a:solidFill>
                  <a:srgbClr val="FF0000"/>
                </a:solidFill>
              </a:rPr>
              <a:t>обладающих соответствующей квалификацией</a:t>
            </a:r>
            <a:r>
              <a:rPr lang="ru-RU" dirty="0"/>
              <a:t>, имеющих стаж работы, необходимый для осуществления образовательной деятельности </a:t>
            </a:r>
            <a:r>
              <a:rPr lang="ru-RU" b="1" u="sng" dirty="0">
                <a:solidFill>
                  <a:srgbClr val="FF0000"/>
                </a:solidFill>
              </a:rPr>
              <a:t>по реализуемым образовательным программам</a:t>
            </a:r>
            <a:r>
              <a:rPr lang="ru-RU" dirty="0">
                <a:solidFill>
                  <a:srgbClr val="FF0000"/>
                </a:solidFill>
              </a:rPr>
              <a:t>, 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и </a:t>
            </a:r>
            <a:r>
              <a:rPr lang="ru-RU" dirty="0"/>
              <a:t>соответствующих требованиям </a:t>
            </a:r>
            <a:r>
              <a:rPr lang="ru-RU" u="sng" dirty="0">
                <a:hlinkClick r:id="rId3"/>
              </a:rPr>
              <a:t>ст. 46</a:t>
            </a:r>
            <a:r>
              <a:rPr lang="ru-RU" dirty="0"/>
              <a:t> Закона N 273-ФЗ, а также требованиям федеральных государственных образовательных стандартов, федеральным государственным требованиям и (или) образовательным стандартам (</a:t>
            </a:r>
            <a:r>
              <a:rPr lang="ru-RU" dirty="0" err="1"/>
              <a:t>пп</a:t>
            </a:r>
            <a:r>
              <a:rPr lang="ru-RU" dirty="0"/>
              <a:t>. "</a:t>
            </a:r>
            <a:r>
              <a:rPr lang="ru-RU" dirty="0" err="1"/>
              <a:t>д</a:t>
            </a:r>
            <a:r>
              <a:rPr lang="ru-RU" dirty="0"/>
              <a:t>" п. 6 Положения </a:t>
            </a:r>
            <a:r>
              <a:rPr lang="ru-RU" dirty="0" smtClean="0"/>
              <a:t>о лицензировании </a:t>
            </a:r>
            <a:r>
              <a:rPr lang="ru-RU" dirty="0"/>
              <a:t>образовательной деятельности, утвержденного </a:t>
            </a:r>
            <a:r>
              <a:rPr lang="ru-RU" u="sng" dirty="0">
                <a:hlinkClick r:id="rId4"/>
              </a:rPr>
              <a:t>постановлением</a:t>
            </a:r>
            <a:r>
              <a:rPr lang="ru-RU" dirty="0"/>
              <a:t> Правительства РФ от 28.10.2013 N 966). </a:t>
            </a:r>
            <a:endParaRPr lang="ru-RU" dirty="0" smtClean="0"/>
          </a:p>
          <a:p>
            <a:r>
              <a:rPr lang="ru-RU" dirty="0" smtClean="0"/>
              <a:t>Прием </a:t>
            </a:r>
            <a:r>
              <a:rPr lang="ru-RU" dirty="0"/>
              <a:t>на работу лица, </a:t>
            </a:r>
            <a:r>
              <a:rPr lang="ru-RU" b="1" dirty="0">
                <a:solidFill>
                  <a:srgbClr val="FF0000"/>
                </a:solidFill>
              </a:rPr>
              <a:t>не имеющего соответствующего профессионального образования</a:t>
            </a:r>
            <a:r>
              <a:rPr lang="ru-RU" dirty="0"/>
              <a:t>, может быть расценен контролирующими органами как нарушение Положения о лицензировании образовательной деятельности, за которое работодатель (образовательное учреждение) может быть привлечен к административной ответственности по </a:t>
            </a:r>
            <a:r>
              <a:rPr lang="ru-RU" u="sng" dirty="0">
                <a:hlinkClick r:id="rId5"/>
              </a:rPr>
              <a:t>ст. 19.20</a:t>
            </a:r>
            <a:r>
              <a:rPr lang="ru-RU" dirty="0"/>
              <a:t> </a:t>
            </a:r>
            <a:r>
              <a:rPr lang="ru-RU" dirty="0" err="1"/>
              <a:t>КоАП</a:t>
            </a:r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32547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Дополнительное профессиональное образование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57158" y="1600200"/>
            <a:ext cx="8572560" cy="4614882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Федеральный закон от 29.12.2012 N 273-ФЗ </a:t>
            </a:r>
            <a:r>
              <a:rPr lang="ru-RU" dirty="0" smtClean="0"/>
              <a:t>"</a:t>
            </a:r>
            <a:r>
              <a:rPr lang="ru-RU" dirty="0"/>
              <a:t>Об образовании в Российской Федерации" </a:t>
            </a:r>
            <a:endParaRPr lang="ru-RU" dirty="0" smtClean="0"/>
          </a:p>
          <a:p>
            <a:pPr algn="just"/>
            <a:r>
              <a:rPr lang="ru-RU" dirty="0" smtClean="0"/>
              <a:t>Статья </a:t>
            </a:r>
            <a:r>
              <a:rPr lang="ru-RU" dirty="0"/>
              <a:t>47. </a:t>
            </a:r>
            <a:r>
              <a:rPr lang="ru-RU" dirty="0" smtClean="0"/>
              <a:t>право </a:t>
            </a:r>
            <a:r>
              <a:rPr lang="ru-RU" dirty="0"/>
              <a:t>на дополнительное профессиональное образование </a:t>
            </a:r>
            <a:r>
              <a:rPr lang="ru-RU" b="1" u="sng" dirty="0"/>
              <a:t>по профилю педагогической </a:t>
            </a:r>
            <a:r>
              <a:rPr lang="ru-RU" b="1" u="sng" dirty="0" smtClean="0"/>
              <a:t>деятельности!!!</a:t>
            </a:r>
            <a:r>
              <a:rPr lang="ru-RU" dirty="0" smtClean="0"/>
              <a:t> </a:t>
            </a:r>
            <a:r>
              <a:rPr lang="ru-RU" dirty="0"/>
              <a:t>не реже чем один раз в три года</a:t>
            </a:r>
            <a:r>
              <a:rPr lang="ru-RU" dirty="0" smtClean="0"/>
              <a:t>;</a:t>
            </a:r>
          </a:p>
          <a:p>
            <a:pPr algn="just"/>
            <a:r>
              <a:rPr lang="ru-RU" dirty="0" smtClean="0"/>
              <a:t> </a:t>
            </a:r>
            <a:r>
              <a:rPr lang="ru-RU" dirty="0"/>
              <a:t>Статья 48. Обязанности и ответственность педагогических </a:t>
            </a:r>
            <a:r>
              <a:rPr lang="ru-RU" dirty="0" smtClean="0"/>
              <a:t>работников:</a:t>
            </a:r>
          </a:p>
          <a:p>
            <a:pPr algn="just">
              <a:buNone/>
            </a:pPr>
            <a:r>
              <a:rPr lang="ru-RU" dirty="0"/>
              <a:t> </a:t>
            </a:r>
            <a:r>
              <a:rPr lang="ru-RU" dirty="0" smtClean="0"/>
              <a:t>  </a:t>
            </a:r>
            <a:r>
              <a:rPr lang="ru-RU" dirty="0"/>
              <a:t>7) систематически повышать свой профессиональный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2525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Образовательный ценз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8355537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937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640960" cy="6527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69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88640"/>
            <a:ext cx="8669763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195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16632"/>
            <a:ext cx="8541883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490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43766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997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1"/>
            <a:ext cx="8928992" cy="664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6251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Профессиональный стандарт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3"/>
            <a:ext cx="8712968" cy="5126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9115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Каким числом утвержден план?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hlinkClick r:id="rId2"/>
              </a:rPr>
              <a:t>2</a:t>
            </a:r>
            <a:r>
              <a:rPr lang="ru-RU" dirty="0"/>
              <a:t>. Реализацию мероприятий планов завершить не позднее 1 января 2020 г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 Настоящее </a:t>
            </a:r>
            <a:r>
              <a:rPr lang="ru-RU" b="1" dirty="0">
                <a:solidFill>
                  <a:srgbClr val="FF0000"/>
                </a:solidFill>
              </a:rPr>
              <a:t>постановление вступает в силу с 1 июля 2016 г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69057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16632"/>
            <a:ext cx="8906621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218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4624"/>
            <a:ext cx="8584632" cy="12241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Локальные акты по внедрению профстандартов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О создании рабочей группы по </a:t>
            </a:r>
            <a:r>
              <a:rPr lang="ru-RU" dirty="0" smtClean="0"/>
              <a:t>внедрению профессиональных </a:t>
            </a:r>
            <a:r>
              <a:rPr lang="ru-RU" dirty="0"/>
              <a:t>стандартов в </a:t>
            </a:r>
            <a:r>
              <a:rPr lang="ru-RU" dirty="0" smtClean="0"/>
              <a:t>ОО</a:t>
            </a:r>
          </a:p>
          <a:p>
            <a:r>
              <a:rPr lang="ru-RU" dirty="0"/>
              <a:t>План по организации применения </a:t>
            </a:r>
            <a:r>
              <a:rPr lang="ru-RU" dirty="0" smtClean="0"/>
              <a:t>профстандартов</a:t>
            </a:r>
          </a:p>
          <a:p>
            <a:r>
              <a:rPr lang="ru-RU" dirty="0" smtClean="0"/>
              <a:t>Подготовить и внести изменения в «Положение об аттестации работников на соответствие занимаемой должности»</a:t>
            </a:r>
          </a:p>
          <a:p>
            <a:r>
              <a:rPr lang="ru-RU" dirty="0" smtClean="0"/>
              <a:t>Подготовить и внести изменения в должностные инструкции: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Учителя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Педагога-психолога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Социального педагога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Педагога дополнительного образования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576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1"/>
            <a:ext cx="8856984" cy="6741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55100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808"/>
            <a:ext cx="8504238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22803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568952" cy="5832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4638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5"/>
            <a:ext cx="8712968" cy="603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50973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u="sng" dirty="0" smtClean="0">
                <a:solidFill>
                  <a:srgbClr val="0070C0"/>
                </a:solidFill>
              </a:rPr>
              <a:t>Скачать: Папка введение профстандарта в ДОУ или ОО</a:t>
            </a:r>
            <a:endParaRPr lang="ru-RU" sz="2400" b="1" u="sng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Шаблоны всех вышеперечисленных локальных актов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Должностные инструкции учителей  и воспитателя (по профстандарту Педагог)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Должностные инструкции </a:t>
            </a:r>
            <a:r>
              <a:rPr lang="ru-RU" dirty="0" smtClean="0"/>
              <a:t>других педагогических и непедагогических работников  </a:t>
            </a:r>
            <a:r>
              <a:rPr lang="ru-RU" dirty="0"/>
              <a:t>(по </a:t>
            </a:r>
            <a:r>
              <a:rPr lang="ru-RU" dirty="0" smtClean="0"/>
              <a:t>прочим </a:t>
            </a:r>
            <a:r>
              <a:rPr lang="ru-RU" dirty="0" err="1" smtClean="0"/>
              <a:t>профстандартам</a:t>
            </a:r>
            <a:r>
              <a:rPr lang="ru-RU" dirty="0" smtClean="0"/>
              <a:t>)</a:t>
            </a:r>
            <a:endParaRPr lang="ru-RU" dirty="0"/>
          </a:p>
          <a:p>
            <a:pPr>
              <a:buFont typeface="Wingdings" panose="05000000000000000000" pitchFamily="2" charset="2"/>
              <a:buChar char="Ø"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463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(необходимо ввести пароль)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8424936" cy="4824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4474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040160"/>
          </a:xfrm>
        </p:spPr>
        <p:txBody>
          <a:bodyPr>
            <a:normAutofit/>
          </a:bodyPr>
          <a:lstStyle/>
          <a:p>
            <a:r>
              <a:rPr lang="ru-RU" dirty="0" smtClean="0"/>
              <a:t>(необходимо ввести пароль)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8352928" cy="5090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218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12968" cy="6459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6874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ru-RU" dirty="0"/>
              <a:t>Школы и детские сады обязаны применять действующие педагогические </a:t>
            </a:r>
            <a:r>
              <a:rPr lang="ru-RU" dirty="0" err="1"/>
              <a:t>профстандарты</a:t>
            </a:r>
            <a:r>
              <a:rPr lang="ru-RU" dirty="0"/>
              <a:t>. Их четыре: для педагога, педагога-психолога, педагога дополнительного образования детей и взрослых, специалиста в области воспитания</a:t>
            </a:r>
            <a:r>
              <a:rPr lang="ru-RU" dirty="0" smtClean="0"/>
              <a:t>.</a:t>
            </a:r>
          </a:p>
          <a:p>
            <a:pPr algn="ctr"/>
            <a:r>
              <a:rPr lang="ru-RU" dirty="0" smtClean="0"/>
              <a:t> </a:t>
            </a:r>
            <a:r>
              <a:rPr lang="ru-RU" dirty="0"/>
              <a:t>Для должностей непедагогических работников Минтруд также утвердил </a:t>
            </a:r>
            <a:r>
              <a:rPr lang="ru-RU" dirty="0" err="1"/>
              <a:t>профстандарты</a:t>
            </a:r>
            <a:r>
              <a:rPr lang="ru-RU" dirty="0"/>
              <a:t>. Например, бухгалтера, специалиста по охране труда, повара и других работников. Они обязательны к применению, когда закон устанавливает для должности требования к квалификации, компенсации, льготы, ограничения (</a:t>
            </a:r>
            <a:r>
              <a:rPr lang="ru-RU" u="sng" dirty="0">
                <a:hlinkClick r:id="rId2"/>
              </a:rPr>
              <a:t>ч. 2 ст. 57</a:t>
            </a:r>
            <a:r>
              <a:rPr lang="ru-RU" dirty="0"/>
              <a:t>, ст. </a:t>
            </a:r>
            <a:r>
              <a:rPr lang="ru-RU" u="sng" dirty="0">
                <a:hlinkClick r:id="rId3"/>
              </a:rPr>
              <a:t>195.3</a:t>
            </a:r>
            <a:r>
              <a:rPr lang="ru-RU" dirty="0"/>
              <a:t> ТК, </a:t>
            </a:r>
            <a:r>
              <a:rPr lang="ru-RU" u="sng" dirty="0">
                <a:hlinkClick r:id="rId4"/>
              </a:rPr>
              <a:t>п. 5 письма Минтруда от 04.04.2016 № 14-0/10/13-2253</a:t>
            </a:r>
            <a:r>
              <a:rPr lang="ru-RU" dirty="0"/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13198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Изменения в функционале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44" y="1500504"/>
            <a:ext cx="8682136" cy="5131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32525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1"/>
            <a:ext cx="8568952" cy="4968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38009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734049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26017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1700808"/>
            <a:ext cx="8364449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1225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711768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78730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Обратите внимание!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</a:rPr>
              <a:t>Внедрение профессионального стандарта также не может служить основанием для изменения условий трудового договора по инициативе работодателя в соответствии со статьей 74 ТК РФ.</a:t>
            </a:r>
          </a:p>
          <a:p>
            <a:endParaRPr lang="ru-RU" dirty="0"/>
          </a:p>
          <a:p>
            <a:r>
              <a:rPr lang="ru-RU" dirty="0"/>
              <a:t>Письмо Минпросвещения России от 28.03.2019 № </a:t>
            </a:r>
            <a:r>
              <a:rPr lang="ru-RU" dirty="0" smtClean="0"/>
              <a:t>ТС-817/08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692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12968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86661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340768"/>
            <a:ext cx="8503920" cy="5328592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/>
              <a:t>Удостоверение о повышении квалификации – срок действия 3 года</a:t>
            </a:r>
            <a:r>
              <a:rPr lang="ru-RU" sz="2400" dirty="0"/>
              <a:t>; Диплом о профессиональной переподготовке (бессрочно</a:t>
            </a:r>
            <a:r>
              <a:rPr lang="ru-RU" sz="2400" dirty="0" smtClean="0"/>
              <a:t>); Грамотный отбор бюджетных программ ПК в реестре РТ; навыки оказания первой помощи (не забудьте запросить).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/>
              <a:t>Корпоративное обучение </a:t>
            </a:r>
            <a:r>
              <a:rPr lang="ru-RU" sz="2400" b="1" dirty="0" smtClean="0"/>
              <a:t>«Реализация требований профессиональных стандартов и ФГОС в деятельности (педагога-психолога, педагога-дополнительного образования, учителя начальных классов, учителя математики, русского языка и т.п.).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/>
              <a:t>Проведение мероприятий по подготовке к введению Профессионального стандарта педагог</a:t>
            </a:r>
          </a:p>
          <a:p>
            <a:pPr algn="just"/>
            <a:endParaRPr lang="ru-RU" sz="2400" dirty="0" smtClean="0"/>
          </a:p>
          <a:p>
            <a:endParaRPr lang="ru-RU" sz="2400" dirty="0" smtClean="0"/>
          </a:p>
          <a:p>
            <a:endParaRPr lang="ru-RU" sz="3600" dirty="0"/>
          </a:p>
          <a:p>
            <a:endParaRPr lang="ru-RU" sz="3600" dirty="0" smtClean="0"/>
          </a:p>
        </p:txBody>
      </p:sp>
    </p:spTree>
    <p:extLst>
      <p:ext uri="{BB962C8B-B14F-4D97-AF65-F5344CB8AC3E}">
        <p14:creationId xmlns:p14="http://schemas.microsoft.com/office/powerpoint/2010/main" val="44273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695980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60844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658450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7824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ЕКС или Профстандарт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1484784"/>
            <a:ext cx="8468141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140107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/>
              <a:t>Какая ответственность предусмотрена за неприменение профстандартов</a:t>
            </a:r>
          </a:p>
          <a:p>
            <a:r>
              <a:rPr lang="ru-RU" dirty="0"/>
              <a:t>Детские сады и школы, которые не перейдут на </a:t>
            </a:r>
            <a:r>
              <a:rPr lang="ru-RU" dirty="0" err="1"/>
              <a:t>профстандарты</a:t>
            </a:r>
            <a:r>
              <a:rPr lang="ru-RU" dirty="0"/>
              <a:t>, понесут ответственность. По результатам проверки ГИТ может выдать предписание об устранении выявленных нарушений. Для должностных лиц штраф за нарушение трудового законодательства составит до 5 000 руб., для образовательной организации – до 50 000 руб. (ст. 5.27 КоАП).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738505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143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Типичные формулировки предписаний по ОО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1881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600" dirty="0" smtClean="0"/>
              <a:t>    </a:t>
            </a:r>
            <a:r>
              <a:rPr lang="ru-RU" sz="1600" b="1" dirty="0" smtClean="0"/>
              <a:t>1. Аттестация педагогических работников в целях подтверждении соответствия занимаемым ими должностям, проводится с нарушением сроков, установленных законодательством:</a:t>
            </a:r>
          </a:p>
          <a:p>
            <a:r>
              <a:rPr lang="tt-RU" sz="1600" dirty="0" smtClean="0"/>
              <a:t>- </a:t>
            </a:r>
            <a:r>
              <a:rPr lang="ru-RU" sz="1600" dirty="0" smtClean="0"/>
              <a:t>педагогические работники, подлежащие аттестации и включенные в график, не были ознакомлены под роспись с приказом о проведении аттестации, </a:t>
            </a:r>
          </a:p>
          <a:p>
            <a:r>
              <a:rPr lang="tt-RU" sz="1600" dirty="0" smtClean="0"/>
              <a:t>- </a:t>
            </a:r>
            <a:r>
              <a:rPr lang="ru-RU" sz="1600" dirty="0" smtClean="0"/>
              <a:t>ознакомление педагогических работников с представлением осуществляется менее, чем за 30 дней,</a:t>
            </a:r>
          </a:p>
          <a:p>
            <a:endParaRPr lang="tt-RU" sz="1600" dirty="0" smtClean="0"/>
          </a:p>
          <a:p>
            <a:r>
              <a:rPr lang="tt-RU" sz="1600" dirty="0" smtClean="0"/>
              <a:t>2. </a:t>
            </a:r>
            <a:r>
              <a:rPr lang="ru-RU" sz="1600" b="1" dirty="0" smtClean="0"/>
              <a:t>Аттестационной комиссией  в ОО проводились аттестационные процедуры по оценке  профессиональной деятельности педагогических работников с превышением установленных полномочий</a:t>
            </a:r>
            <a:r>
              <a:rPr lang="ru-RU" sz="1600" dirty="0" smtClean="0"/>
              <a:t>, а именно, не установленные п.</a:t>
            </a:r>
            <a:r>
              <a:rPr lang="tt-RU" sz="1600" dirty="0" smtClean="0"/>
              <a:t> 14 </a:t>
            </a:r>
            <a:r>
              <a:rPr lang="ru-RU" sz="1600" dirty="0" smtClean="0"/>
              <a:t>Порядка проведения аттестации педагогических работников организаций, осуществляющих образовательную деятельность, утвержденного приказом Министерства образования и науки РФ от 07.04.2014</a:t>
            </a:r>
            <a:r>
              <a:rPr lang="tt-RU" sz="1600" dirty="0" smtClean="0"/>
              <a:t> </a:t>
            </a:r>
            <a:r>
              <a:rPr lang="ru-RU" sz="1600" dirty="0" smtClean="0"/>
              <a:t>г. №</a:t>
            </a:r>
            <a:r>
              <a:rPr lang="tt-RU" sz="1600" dirty="0" smtClean="0"/>
              <a:t> 276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58946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564395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8924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538850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2727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8542767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3229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8524223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01715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989</Words>
  <Application>Microsoft Office PowerPoint</Application>
  <PresentationFormat>Экран (4:3)</PresentationFormat>
  <Paragraphs>71</Paragraphs>
  <Slides>51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2" baseType="lpstr">
      <vt:lpstr>Официальная</vt:lpstr>
      <vt:lpstr>Введение профстандартов</vt:lpstr>
      <vt:lpstr>Постановление Правительства РФ от 27 июня 2016 г. N 584 "Об особенностях применения профессиональных стандартов в части требований, обязательных для применения государственными внебюджетными фондами Российской Федерации, государственными или муниципальными учреждениями, государственными или муниципальными унитарными предприятиями, а также государственными корпорациями, государственными компаниями и хозяйственными обществами, более пятидесяти процентов акций (долей) в уставном капитале которых находится в государственной собственности или муниципальной собственности"</vt:lpstr>
      <vt:lpstr>Каким числом утвержден план?</vt:lpstr>
      <vt:lpstr>Презентация PowerPoint</vt:lpstr>
      <vt:lpstr>ЕКС или Профстандарт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Судебная практика по РТ Нарушение: образовательный ценз педагогов</vt:lpstr>
      <vt:lpstr>Судебная практика по РТ Нарушение: образовательный ценз педагогов</vt:lpstr>
      <vt:lpstr>Презентация PowerPoint</vt:lpstr>
      <vt:lpstr>Дополнительное профессиональное образование</vt:lpstr>
      <vt:lpstr>Образовательный ценз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Профессиональный стандарт</vt:lpstr>
      <vt:lpstr>Презентация PowerPoint</vt:lpstr>
      <vt:lpstr> Локальные акты по внедрению профстандартов</vt:lpstr>
      <vt:lpstr>Презентация PowerPoint</vt:lpstr>
      <vt:lpstr>Презентация PowerPoint</vt:lpstr>
      <vt:lpstr>Презентация PowerPoint</vt:lpstr>
      <vt:lpstr>Презентация PowerPoint</vt:lpstr>
      <vt:lpstr>Скачать: Папка введение профстандарта в ДОУ или ОО</vt:lpstr>
      <vt:lpstr>(необходимо ввести пароль)</vt:lpstr>
      <vt:lpstr>(необходимо ввести пароль)</vt:lpstr>
      <vt:lpstr>Презентация PowerPoint</vt:lpstr>
      <vt:lpstr>Изменения в функционале</vt:lpstr>
      <vt:lpstr>Презентация PowerPoint</vt:lpstr>
      <vt:lpstr>Презентация PowerPoint</vt:lpstr>
      <vt:lpstr>Презентация PowerPoint</vt:lpstr>
      <vt:lpstr>Презентация PowerPoint</vt:lpstr>
      <vt:lpstr>Обратите внимание!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Типичные формулировки предписаний по ОО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Введение профстандартов</dc:title>
  <dc:creator>Admin</dc:creator>
  <cp:lastModifiedBy>User</cp:lastModifiedBy>
  <cp:revision>7</cp:revision>
  <dcterms:created xsi:type="dcterms:W3CDTF">2019-11-27T23:27:43Z</dcterms:created>
  <dcterms:modified xsi:type="dcterms:W3CDTF">2021-02-08T05:37:35Z</dcterms:modified>
</cp:coreProperties>
</file>